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5"/>
  </p:notesMasterIdLst>
  <p:sldIdLst>
    <p:sldId id="300" r:id="rId2"/>
    <p:sldId id="325" r:id="rId3"/>
    <p:sldId id="328" r:id="rId4"/>
    <p:sldId id="327" r:id="rId5"/>
    <p:sldId id="260" r:id="rId6"/>
    <p:sldId id="298" r:id="rId7"/>
    <p:sldId id="257" r:id="rId8"/>
    <p:sldId id="331" r:id="rId9"/>
    <p:sldId id="256" r:id="rId10"/>
    <p:sldId id="259" r:id="rId11"/>
    <p:sldId id="261" r:id="rId12"/>
    <p:sldId id="263" r:id="rId13"/>
    <p:sldId id="329" r:id="rId14"/>
    <p:sldId id="333" r:id="rId15"/>
    <p:sldId id="334" r:id="rId16"/>
    <p:sldId id="342" r:id="rId17"/>
    <p:sldId id="341" r:id="rId18"/>
    <p:sldId id="339" r:id="rId19"/>
    <p:sldId id="340" r:id="rId20"/>
    <p:sldId id="335" r:id="rId21"/>
    <p:sldId id="336" r:id="rId22"/>
    <p:sldId id="338" r:id="rId23"/>
    <p:sldId id="337" r:id="rId2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4B1156A-380E-4F78-BDF5-A606A8083BF9}" styleName="Estilo medio 4 - Énfasis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F5AB1C69-6EDB-4FF4-983F-18BD219EF322}" styleName="Estilo medio 2 - Énfasis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368" autoAdjust="0"/>
    <p:restoredTop sz="94660"/>
  </p:normalViewPr>
  <p:slideViewPr>
    <p:cSldViewPr>
      <p:cViewPr varScale="1">
        <p:scale>
          <a:sx n="78" d="100"/>
          <a:sy n="78" d="100"/>
        </p:scale>
        <p:origin x="763" y="6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5D0D80-3F5A-4E2B-8189-1BE0B88D707F}" type="datetimeFigureOut">
              <a:rPr lang="es-ES" smtClean="0"/>
              <a:t>02/12/2024</a:t>
            </a:fld>
            <a:endParaRPr lang="es-ES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CA1685-EDE0-4EE0-9505-D5595FB65CC0}" type="slidenum">
              <a:rPr lang="es-ES" smtClean="0"/>
              <a:t>‹Nº›</a:t>
            </a:fld>
            <a:endParaRPr 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96319" y="802299"/>
            <a:ext cx="5618515" cy="2541431"/>
          </a:xfrm>
        </p:spPr>
        <p:txBody>
          <a:bodyPr bIns="0" anchor="b">
            <a:normAutofit/>
          </a:bodyPr>
          <a:lstStyle>
            <a:lvl1pPr algn="l">
              <a:defRPr sz="5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96319" y="3531205"/>
            <a:ext cx="5618515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600" b="0" cap="all" baseline="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pPr/>
              <a:t>02/12/2024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96319" y="329308"/>
            <a:ext cx="3086292" cy="309201"/>
          </a:xfrm>
        </p:spPr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4703" y="798973"/>
            <a:ext cx="802005" cy="503578"/>
          </a:xfrm>
        </p:spPr>
        <p:txBody>
          <a:bodyPr/>
          <a:lstStyle/>
          <a:p>
            <a:fld id="{132FADFE-3B8F-471C-ABF0-DBC7717ECBBC}" type="slidenum">
              <a:rPr lang="es-ES" smtClean="0"/>
              <a:pPr/>
              <a:t>‹Nº›</a:t>
            </a:fld>
            <a:endParaRPr lang="es-E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396319" y="3528542"/>
            <a:ext cx="5618515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58751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Straight Connector 32"/>
          <p:cNvCxnSpPr/>
          <p:nvPr/>
        </p:nvCxnSpPr>
        <p:spPr>
          <a:xfrm>
            <a:off x="1443491" y="1847088"/>
            <a:ext cx="657134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pPr/>
              <a:t>02/12/2024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308761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918028" y="798974"/>
            <a:ext cx="1103027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3491" y="798974"/>
            <a:ext cx="5301095" cy="4659889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pPr/>
              <a:t>02/12/2024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‹Nº›</a:t>
            </a:fld>
            <a:endParaRPr lang="es-ES"/>
          </a:p>
        </p:txBody>
      </p:sp>
      <p:cxnSp>
        <p:nvCxnSpPr>
          <p:cNvPr id="15" name="Straight Connector 14"/>
          <p:cNvCxnSpPr/>
          <p:nvPr/>
        </p:nvCxnSpPr>
        <p:spPr>
          <a:xfrm>
            <a:off x="6918028" y="798974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68704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pPr/>
              <a:t>02/12/2024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‹Nº›</a:t>
            </a:fld>
            <a:endParaRPr lang="es-E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43491" y="1847088"/>
            <a:ext cx="657134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48142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3491" y="1756130"/>
            <a:ext cx="5617002" cy="1887950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3492" y="3806196"/>
            <a:ext cx="5617002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pPr/>
              <a:t>02/12/2024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‹Nº›</a:t>
            </a:fld>
            <a:endParaRPr lang="es-E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43491" y="3804985"/>
            <a:ext cx="561700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91666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3491" y="804890"/>
            <a:ext cx="6571343" cy="1059305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3490" y="2013936"/>
            <a:ext cx="3125871" cy="343756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89182" y="2013936"/>
            <a:ext cx="3125652" cy="3437559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pPr/>
              <a:t>02/12/2024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‹Nº›</a:t>
            </a:fld>
            <a:endParaRPr lang="es-E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43491" y="1847088"/>
            <a:ext cx="657134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61187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Straight Connector 35"/>
          <p:cNvCxnSpPr/>
          <p:nvPr/>
        </p:nvCxnSpPr>
        <p:spPr>
          <a:xfrm>
            <a:off x="1443491" y="1847088"/>
            <a:ext cx="657134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3491" y="804164"/>
            <a:ext cx="6571344" cy="1056319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3491" y="2019550"/>
            <a:ext cx="3125766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3491" y="2824270"/>
            <a:ext cx="3125766" cy="2644457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89182" y="2023004"/>
            <a:ext cx="31256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89182" y="2821491"/>
            <a:ext cx="3125652" cy="2637371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pPr/>
              <a:t>02/12/2024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477163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Straight Connector 31"/>
          <p:cNvCxnSpPr/>
          <p:nvPr/>
        </p:nvCxnSpPr>
        <p:spPr>
          <a:xfrm>
            <a:off x="1443491" y="1847088"/>
            <a:ext cx="657134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pPr/>
              <a:t>02/12/2024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231094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pPr/>
              <a:t>02/12/2024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341973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9042" y="798973"/>
            <a:ext cx="2425950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86656" y="798974"/>
            <a:ext cx="3828178" cy="4658826"/>
          </a:xfrm>
        </p:spPr>
        <p:txBody>
          <a:bodyPr anchor="ctr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9042" y="3205492"/>
            <a:ext cx="2427369" cy="2248181"/>
          </a:xfrm>
        </p:spPr>
        <p:txBody>
          <a:bodyPr>
            <a:normAutofit/>
          </a:bodyPr>
          <a:lstStyle>
            <a:lvl1pPr marL="0" indent="0" algn="l">
              <a:buNone/>
              <a:defRPr sz="16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pPr/>
              <a:t>02/12/2024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‹Nº›</a:t>
            </a:fld>
            <a:endParaRPr lang="es-E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1748" y="3205491"/>
            <a:ext cx="242327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78283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4996501" y="482171"/>
            <a:ext cx="3511387" cy="5149101"/>
            <a:chOff x="6852919" y="583365"/>
            <a:chExt cx="4681849" cy="5181928"/>
          </a:xfrm>
        </p:grpSpPr>
        <p:sp>
          <p:nvSpPr>
            <p:cNvPr id="14" name="Rectangle 13"/>
            <p:cNvSpPr/>
            <p:nvPr/>
          </p:nvSpPr>
          <p:spPr>
            <a:xfrm>
              <a:off x="6852919" y="583365"/>
              <a:ext cx="4681849" cy="5181928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14"/>
            <p:cNvSpPr/>
            <p:nvPr/>
          </p:nvSpPr>
          <p:spPr>
            <a:xfrm>
              <a:off x="7273787" y="915806"/>
              <a:ext cx="3844017" cy="4507918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148" y="1129513"/>
            <a:ext cx="3244935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640128" y="1122543"/>
            <a:ext cx="2234998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3492" y="3145992"/>
            <a:ext cx="3240286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36664" y="5469857"/>
            <a:ext cx="3252420" cy="320123"/>
          </a:xfrm>
        </p:spPr>
        <p:txBody>
          <a:bodyPr/>
          <a:lstStyle>
            <a:lvl1pPr algn="l">
              <a:defRPr/>
            </a:lvl1pPr>
          </a:lstStyle>
          <a:p>
            <a:fld id="{7A847CFC-816F-41D0-AAC0-9BF4FEBC753E}" type="datetimeFigureOut">
              <a:rPr lang="es-ES" smtClean="0"/>
              <a:pPr/>
              <a:t>02/12/2024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37530" y="318641"/>
            <a:ext cx="3251553" cy="320931"/>
          </a:xfrm>
        </p:spPr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‹Nº›</a:t>
            </a:fld>
            <a:endParaRPr lang="es-E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1281" y="3143605"/>
            <a:ext cx="3242014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2655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015734"/>
            <a:ext cx="9144000" cy="407952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t="1538" r="12500" b="-1538"/>
          <a:stretch/>
        </p:blipFill>
        <p:spPr>
          <a:xfrm>
            <a:off x="-1" y="6095253"/>
            <a:ext cx="9144001" cy="774727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>
            <a:off x="0" y="6101127"/>
            <a:ext cx="9144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43491" y="804520"/>
            <a:ext cx="6571343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3491" y="2015733"/>
            <a:ext cx="6571343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646542" y="330370"/>
            <a:ext cx="2368292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847CFC-816F-41D0-AAC0-9BF4FEBC753E}" type="datetimeFigureOut">
              <a:rPr lang="es-ES" smtClean="0"/>
              <a:pPr/>
              <a:t>02/12/2024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43491" y="329308"/>
            <a:ext cx="4034004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7725" y="798973"/>
            <a:ext cx="795746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132FADFE-3B8F-471C-ABF0-DBC7717ECBBC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870714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6858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6858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6858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6858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6858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es.wikipedia.org/wiki/Universal_Asynchronous_Receiver-Transmitter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hyperlink" Target="https://es.wikipedia.org/wiki/Universal_Asynchronous_Receiver-Transmitter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es.wikipedia.org/wiki/Serial_Peripheral_Interface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es.wikipedia.org/wiki/Serial_Peripheral_Interface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1754EF92-8AF7-28C7-A93B-6CE57D40F221}"/>
              </a:ext>
            </a:extLst>
          </p:cNvPr>
          <p:cNvSpPr txBox="1"/>
          <p:nvPr/>
        </p:nvSpPr>
        <p:spPr>
          <a:xfrm>
            <a:off x="755576" y="2132856"/>
            <a:ext cx="734481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/>
              <a:t>INTRODUCCION A CONTROLADORES EN ARDUINO</a:t>
            </a:r>
          </a:p>
        </p:txBody>
      </p:sp>
      <p:pic>
        <p:nvPicPr>
          <p:cNvPr id="1026" name="Picture 2" descr="Grafica Institucional">
            <a:extLst>
              <a:ext uri="{FF2B5EF4-FFF2-40B4-BE49-F238E27FC236}">
                <a16:creationId xmlns:a16="http://schemas.microsoft.com/office/drawing/2014/main" id="{B7006428-BBCD-7C26-22E1-E83FDA3D0B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2424" y="4293096"/>
            <a:ext cx="3671119" cy="1485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n 6" descr="Logotipo&#10;&#10;Descripción generada automáticamente">
            <a:extLst>
              <a:ext uri="{FF2B5EF4-FFF2-40B4-BE49-F238E27FC236}">
                <a16:creationId xmlns:a16="http://schemas.microsoft.com/office/drawing/2014/main" id="{3AF914BD-A55F-65EF-2958-951236FADA9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1840" y="149044"/>
            <a:ext cx="3063246" cy="1627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862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571500"/>
            <a:ext cx="7620000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318626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CDBD13-FA5A-4FB7-A5BC-9AA92EBEA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Arduino IDE</a:t>
            </a:r>
            <a:endParaRPr lang="es-ES" dirty="0"/>
          </a:p>
        </p:txBody>
      </p:sp>
      <p:pic>
        <p:nvPicPr>
          <p:cNvPr id="1026" name="Picture 2" descr="Resultado de imagen para arduino ide">
            <a:extLst>
              <a:ext uri="{FF2B5EF4-FFF2-40B4-BE49-F238E27FC236}">
                <a16:creationId xmlns:a16="http://schemas.microsoft.com/office/drawing/2014/main" id="{3CE25EC1-839A-43DE-90F2-46A720C349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34"/>
          <a:stretch/>
        </p:blipFill>
        <p:spPr bwMode="auto">
          <a:xfrm>
            <a:off x="378520" y="1268760"/>
            <a:ext cx="8386959" cy="5015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35206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CDBD13-FA5A-4FB7-A5BC-9AA92EBEA5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2074"/>
          </a:xfrm>
        </p:spPr>
        <p:txBody>
          <a:bodyPr>
            <a:normAutofit/>
          </a:bodyPr>
          <a:lstStyle/>
          <a:p>
            <a:r>
              <a:rPr lang="en-US" dirty="0"/>
              <a:t>Arduino IDE</a:t>
            </a:r>
            <a:endParaRPr lang="es-ES" dirty="0"/>
          </a:p>
        </p:txBody>
      </p:sp>
      <p:pic>
        <p:nvPicPr>
          <p:cNvPr id="2050" name="Picture 2" descr="Imagen relacionada">
            <a:extLst>
              <a:ext uri="{FF2B5EF4-FFF2-40B4-BE49-F238E27FC236}">
                <a16:creationId xmlns:a16="http://schemas.microsoft.com/office/drawing/2014/main" id="{7E1867F6-C251-44CB-82F6-019ED2851F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802196"/>
            <a:ext cx="4629150" cy="5657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20204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6CC56180-90EE-4283-827E-73F37273C8AA}"/>
              </a:ext>
            </a:extLst>
          </p:cNvPr>
          <p:cNvSpPr txBox="1"/>
          <p:nvPr/>
        </p:nvSpPr>
        <p:spPr>
          <a:xfrm>
            <a:off x="2699792" y="5805264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/>
              <a:t>https://www.arduino.cc/reference/en/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75BEEC89-A7BE-4F86-8826-38497540A2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390092"/>
            <a:ext cx="7320150" cy="5396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9151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72A506-0C9A-6751-A15B-BF5D3994E4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/>
              <a:t>SENSORES</a:t>
            </a:r>
          </a:p>
        </p:txBody>
      </p:sp>
      <p:pic>
        <p:nvPicPr>
          <p:cNvPr id="1026" name="Picture 2" descr="Shzone 16 In 1 Kit de sensores Traje para el kit de módulos Arduino  Raspberry Pi 16 Tipos de sensores Kit de inclinación de arranque de  bricolaje">
            <a:extLst>
              <a:ext uri="{FF2B5EF4-FFF2-40B4-BE49-F238E27FC236}">
                <a16:creationId xmlns:a16="http://schemas.microsoft.com/office/drawing/2014/main" id="{F89BD0AF-0C4B-DC54-F9E7-F9075DFC9F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00"/>
          <a:stretch/>
        </p:blipFill>
        <p:spPr bwMode="auto">
          <a:xfrm>
            <a:off x="2843808" y="2132856"/>
            <a:ext cx="4032448" cy="3709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55588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5E7341B-DDE8-138C-4728-D180CCBF09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TIPOS DE VARIABLES MEDIDAS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114A21B-690B-8EFC-3BF3-3C6DF01554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3" y="2132856"/>
            <a:ext cx="4536504" cy="3096344"/>
          </a:xfrm>
          <a:prstGeom prst="rect">
            <a:avLst/>
          </a:prstGeom>
        </p:spPr>
      </p:pic>
      <p:sp>
        <p:nvSpPr>
          <p:cNvPr id="6" name="Flecha: a la derecha 5">
            <a:extLst>
              <a:ext uri="{FF2B5EF4-FFF2-40B4-BE49-F238E27FC236}">
                <a16:creationId xmlns:a16="http://schemas.microsoft.com/office/drawing/2014/main" id="{E7A51AAC-4029-3F66-3925-A38A2667B360}"/>
              </a:ext>
            </a:extLst>
          </p:cNvPr>
          <p:cNvSpPr/>
          <p:nvPr/>
        </p:nvSpPr>
        <p:spPr>
          <a:xfrm>
            <a:off x="4564493" y="2929565"/>
            <a:ext cx="1584176" cy="36004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Flecha: a la derecha 6">
            <a:extLst>
              <a:ext uri="{FF2B5EF4-FFF2-40B4-BE49-F238E27FC236}">
                <a16:creationId xmlns:a16="http://schemas.microsoft.com/office/drawing/2014/main" id="{6342565C-44DA-0F16-BB30-ED609D4B7B1C}"/>
              </a:ext>
            </a:extLst>
          </p:cNvPr>
          <p:cNvSpPr/>
          <p:nvPr/>
        </p:nvSpPr>
        <p:spPr>
          <a:xfrm>
            <a:off x="4564493" y="4509120"/>
            <a:ext cx="1584176" cy="36004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Abrir llave 7">
            <a:extLst>
              <a:ext uri="{FF2B5EF4-FFF2-40B4-BE49-F238E27FC236}">
                <a16:creationId xmlns:a16="http://schemas.microsoft.com/office/drawing/2014/main" id="{5FB0DA88-D2F2-7632-2E73-D34F69C3B1BE}"/>
              </a:ext>
            </a:extLst>
          </p:cNvPr>
          <p:cNvSpPr/>
          <p:nvPr/>
        </p:nvSpPr>
        <p:spPr>
          <a:xfrm>
            <a:off x="6223373" y="4113076"/>
            <a:ext cx="216024" cy="115212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470CC383-0A00-CB3A-78ED-868DE594FC7A}"/>
              </a:ext>
            </a:extLst>
          </p:cNvPr>
          <p:cNvSpPr txBox="1"/>
          <p:nvPr/>
        </p:nvSpPr>
        <p:spPr>
          <a:xfrm>
            <a:off x="6331385" y="4278978"/>
            <a:ext cx="150073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5V  ~ 1 lógico</a:t>
            </a:r>
          </a:p>
          <a:p>
            <a:endParaRPr lang="es-ES" dirty="0"/>
          </a:p>
          <a:p>
            <a:r>
              <a:rPr lang="es-ES" dirty="0"/>
              <a:t>0V ~  0 lógico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63C085D4-2D3D-BE6A-BE94-83358EE2AA79}"/>
              </a:ext>
            </a:extLst>
          </p:cNvPr>
          <p:cNvSpPr/>
          <p:nvPr/>
        </p:nvSpPr>
        <p:spPr>
          <a:xfrm>
            <a:off x="6300192" y="2415612"/>
            <a:ext cx="2304256" cy="130150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ADC (Conversor Analógico Digital)</a:t>
            </a:r>
          </a:p>
          <a:p>
            <a:pPr algn="ctr"/>
            <a:r>
              <a:rPr lang="es-ES" dirty="0"/>
              <a:t>0V ~ 0</a:t>
            </a:r>
          </a:p>
          <a:p>
            <a:pPr algn="ctr"/>
            <a:r>
              <a:rPr lang="es-ES" dirty="0"/>
              <a:t>5V (</a:t>
            </a:r>
            <a:r>
              <a:rPr lang="es-ES" dirty="0" err="1"/>
              <a:t>Vref</a:t>
            </a:r>
            <a:r>
              <a:rPr lang="es-ES" dirty="0"/>
              <a:t>) ~ 1023</a:t>
            </a:r>
          </a:p>
        </p:txBody>
      </p:sp>
    </p:spTree>
    <p:extLst>
      <p:ext uri="{BB962C8B-B14F-4D97-AF65-F5344CB8AC3E}">
        <p14:creationId xmlns:p14="http://schemas.microsoft.com/office/powerpoint/2010/main" val="9801012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923FA8-07B8-1592-DD1C-3FE2724EA5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670A04-1649-879B-02F1-07CAA6377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/>
              <a:t>SALIDAS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18B0D56A-0644-A69F-7C0C-A5C02B32D8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2167037"/>
            <a:ext cx="3085484" cy="2523926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AF2A9C99-1265-7C21-6FBC-60BD511CD1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9683" y="1988840"/>
            <a:ext cx="3192016" cy="3192016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1F94F020-1211-49A2-1F10-3BAF17290EF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4622" t="5413" r="14766" b="7091"/>
          <a:stretch/>
        </p:blipFill>
        <p:spPr>
          <a:xfrm>
            <a:off x="3203848" y="2492896"/>
            <a:ext cx="2808312" cy="3479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2576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450B43-EDB0-0C20-AF12-DAAE68B3E1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A84F98-4F30-DCC5-156C-ACC941B86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TIPOS DE VARIABLES SALIDAS</a:t>
            </a:r>
          </a:p>
        </p:txBody>
      </p:sp>
      <p:sp>
        <p:nvSpPr>
          <p:cNvPr id="7" name="Flecha: a la derecha 6">
            <a:extLst>
              <a:ext uri="{FF2B5EF4-FFF2-40B4-BE49-F238E27FC236}">
                <a16:creationId xmlns:a16="http://schemas.microsoft.com/office/drawing/2014/main" id="{1FF0E57F-31EA-A475-7625-97504F560C26}"/>
              </a:ext>
            </a:extLst>
          </p:cNvPr>
          <p:cNvSpPr/>
          <p:nvPr/>
        </p:nvSpPr>
        <p:spPr>
          <a:xfrm>
            <a:off x="4585191" y="5217849"/>
            <a:ext cx="1584176" cy="36004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Abrir llave 7">
            <a:extLst>
              <a:ext uri="{FF2B5EF4-FFF2-40B4-BE49-F238E27FC236}">
                <a16:creationId xmlns:a16="http://schemas.microsoft.com/office/drawing/2014/main" id="{BCC9A8AE-2F1E-681D-37BC-99BBA558483A}"/>
              </a:ext>
            </a:extLst>
          </p:cNvPr>
          <p:cNvSpPr/>
          <p:nvPr/>
        </p:nvSpPr>
        <p:spPr>
          <a:xfrm>
            <a:off x="6223373" y="4740643"/>
            <a:ext cx="216024" cy="115212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DF2B773E-31BB-9915-6376-8513D5D50266}"/>
              </a:ext>
            </a:extLst>
          </p:cNvPr>
          <p:cNvSpPr txBox="1"/>
          <p:nvPr/>
        </p:nvSpPr>
        <p:spPr>
          <a:xfrm>
            <a:off x="6439397" y="4855042"/>
            <a:ext cx="228139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1 lógico (HIGH)  ~ 5V</a:t>
            </a:r>
          </a:p>
          <a:p>
            <a:endParaRPr lang="es-ES" dirty="0"/>
          </a:p>
          <a:p>
            <a:r>
              <a:rPr lang="es-ES" dirty="0"/>
              <a:t>0 lógico (LOW) ~ 0V</a:t>
            </a:r>
          </a:p>
        </p:txBody>
      </p:sp>
      <p:pic>
        <p:nvPicPr>
          <p:cNvPr id="8194" name="Picture 2" descr="PWM Arduino">
            <a:extLst>
              <a:ext uri="{FF2B5EF4-FFF2-40B4-BE49-F238E27FC236}">
                <a16:creationId xmlns:a16="http://schemas.microsoft.com/office/drawing/2014/main" id="{80C05E3D-6A37-776C-C4C5-83E75BB144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96"/>
          <a:stretch/>
        </p:blipFill>
        <p:spPr bwMode="auto">
          <a:xfrm>
            <a:off x="107504" y="1905881"/>
            <a:ext cx="5796136" cy="2551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lecha: a la derecha 5">
            <a:extLst>
              <a:ext uri="{FF2B5EF4-FFF2-40B4-BE49-F238E27FC236}">
                <a16:creationId xmlns:a16="http://schemas.microsoft.com/office/drawing/2014/main" id="{E7DF26B0-6179-7D9C-617A-7D09B57A9DF0}"/>
              </a:ext>
            </a:extLst>
          </p:cNvPr>
          <p:cNvSpPr/>
          <p:nvPr/>
        </p:nvSpPr>
        <p:spPr>
          <a:xfrm>
            <a:off x="5746987" y="3068960"/>
            <a:ext cx="1168796" cy="36004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Abrir llave 2">
            <a:extLst>
              <a:ext uri="{FF2B5EF4-FFF2-40B4-BE49-F238E27FC236}">
                <a16:creationId xmlns:a16="http://schemas.microsoft.com/office/drawing/2014/main" id="{F29975F6-9150-52E4-C3EF-EE644D167C70}"/>
              </a:ext>
            </a:extLst>
          </p:cNvPr>
          <p:cNvSpPr/>
          <p:nvPr/>
        </p:nvSpPr>
        <p:spPr>
          <a:xfrm>
            <a:off x="6973739" y="2650358"/>
            <a:ext cx="216024" cy="115212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382256F-A93C-B074-D1E1-6C3BF12454C6}"/>
              </a:ext>
            </a:extLst>
          </p:cNvPr>
          <p:cNvSpPr txBox="1"/>
          <p:nvPr/>
        </p:nvSpPr>
        <p:spPr>
          <a:xfrm>
            <a:off x="7081751" y="2816260"/>
            <a:ext cx="135966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255  ~ 100%</a:t>
            </a:r>
          </a:p>
          <a:p>
            <a:endParaRPr lang="es-ES" dirty="0"/>
          </a:p>
          <a:p>
            <a:r>
              <a:rPr lang="es-ES" dirty="0"/>
              <a:t>0 ~  0%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C00382BE-CB8B-95DC-C57A-FFC13CA38586}"/>
              </a:ext>
            </a:extLst>
          </p:cNvPr>
          <p:cNvSpPr txBox="1"/>
          <p:nvPr/>
        </p:nvSpPr>
        <p:spPr>
          <a:xfrm>
            <a:off x="1731056" y="5043926"/>
            <a:ext cx="25490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/>
              <a:t>DIGITALES</a:t>
            </a:r>
          </a:p>
        </p:txBody>
      </p:sp>
    </p:spTree>
    <p:extLst>
      <p:ext uri="{BB962C8B-B14F-4D97-AF65-F5344CB8AC3E}">
        <p14:creationId xmlns:p14="http://schemas.microsoft.com/office/powerpoint/2010/main" val="31873446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156F71-F434-1A13-0E9C-A2BB247482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27B95E56-1CE1-C418-EEC9-5459BB137B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32" y="908720"/>
            <a:ext cx="6872925" cy="1049235"/>
          </a:xfrm>
        </p:spPr>
        <p:txBody>
          <a:bodyPr>
            <a:normAutofit fontScale="90000"/>
          </a:bodyPr>
          <a:lstStyle/>
          <a:p>
            <a:pPr algn="ctr"/>
            <a:r>
              <a:rPr lang="es-ES" dirty="0">
                <a:latin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Universal </a:t>
            </a:r>
            <a:r>
              <a:rPr lang="es-ES" dirty="0" err="1">
                <a:latin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Asynchronous</a:t>
            </a:r>
            <a:r>
              <a:rPr lang="es-ES" dirty="0">
                <a:latin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Receiver-</a:t>
            </a:r>
            <a:r>
              <a:rPr lang="es-ES" dirty="0" err="1">
                <a:latin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Transmitter</a:t>
            </a:r>
            <a:r>
              <a:rPr lang="es-ES" b="0" i="0" u="none" strike="noStrike" dirty="0">
                <a:effectLst/>
                <a:latin typeface="Arial" panose="020B0604020202020204" pitchFamily="34" charset="0"/>
              </a:rPr>
              <a:t> (</a:t>
            </a:r>
            <a:r>
              <a:rPr lang="es-ES" b="0" i="0" u="none" strike="noStrike" dirty="0" err="1">
                <a:effectLst/>
                <a:latin typeface="Arial" panose="020B0604020202020204" pitchFamily="34" charset="0"/>
              </a:rPr>
              <a:t>uart</a:t>
            </a:r>
            <a:r>
              <a:rPr lang="es-ES" b="0" i="0" u="none" strike="noStrike" dirty="0">
                <a:effectLst/>
                <a:latin typeface="Arial" panose="020B0604020202020204" pitchFamily="34" charset="0"/>
              </a:rPr>
              <a:t>)</a:t>
            </a:r>
            <a:br>
              <a:rPr lang="es-ES" b="0" i="0" u="sng" dirty="0">
                <a:effectLst/>
                <a:latin typeface="Arial" panose="020B0604020202020204" pitchFamily="34" charset="0"/>
              </a:rPr>
            </a:br>
            <a:endParaRPr lang="es-ES" dirty="0"/>
          </a:p>
        </p:txBody>
      </p:sp>
      <p:pic>
        <p:nvPicPr>
          <p:cNvPr id="5122" name="Picture 2" descr="UART Protocol - Nordic Developer Academy">
            <a:extLst>
              <a:ext uri="{FF2B5EF4-FFF2-40B4-BE49-F238E27FC236}">
                <a16:creationId xmlns:a16="http://schemas.microsoft.com/office/drawing/2014/main" id="{AF1357F3-CB84-506E-7F80-FC3E28DA76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34" y="2204864"/>
            <a:ext cx="7088923" cy="3191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20807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AD9F49-983A-69E2-38E8-46EBDD89A2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949C7810-8C26-04C6-ABCE-1ABFC0C6D8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32" y="908720"/>
            <a:ext cx="6872925" cy="1049235"/>
          </a:xfrm>
        </p:spPr>
        <p:txBody>
          <a:bodyPr>
            <a:normAutofit fontScale="90000"/>
          </a:bodyPr>
          <a:lstStyle/>
          <a:p>
            <a:pPr algn="ctr"/>
            <a:r>
              <a:rPr lang="es-ES" dirty="0">
                <a:latin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Universal </a:t>
            </a:r>
            <a:r>
              <a:rPr lang="es-ES" dirty="0" err="1">
                <a:latin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Asynchronous</a:t>
            </a:r>
            <a:r>
              <a:rPr lang="es-ES" dirty="0">
                <a:latin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Receiver-</a:t>
            </a:r>
            <a:r>
              <a:rPr lang="es-ES" dirty="0" err="1">
                <a:latin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Transmitter</a:t>
            </a:r>
            <a:r>
              <a:rPr lang="es-ES" b="0" i="0" u="none" strike="noStrike" dirty="0">
                <a:effectLst/>
                <a:latin typeface="Arial" panose="020B0604020202020204" pitchFamily="34" charset="0"/>
              </a:rPr>
              <a:t> (</a:t>
            </a:r>
            <a:r>
              <a:rPr lang="es-ES" b="0" i="0" u="none" strike="noStrike" dirty="0" err="1">
                <a:effectLst/>
                <a:latin typeface="Arial" panose="020B0604020202020204" pitchFamily="34" charset="0"/>
              </a:rPr>
              <a:t>uart</a:t>
            </a:r>
            <a:r>
              <a:rPr lang="es-ES" b="0" i="0" u="none" strike="noStrike" dirty="0">
                <a:effectLst/>
                <a:latin typeface="Arial" panose="020B0604020202020204" pitchFamily="34" charset="0"/>
              </a:rPr>
              <a:t>)</a:t>
            </a:r>
            <a:br>
              <a:rPr lang="es-ES" b="0" i="0" u="sng" dirty="0">
                <a:effectLst/>
                <a:latin typeface="Arial" panose="020B0604020202020204" pitchFamily="34" charset="0"/>
              </a:rPr>
            </a:br>
            <a:endParaRPr lang="es-ES" dirty="0"/>
          </a:p>
        </p:txBody>
      </p:sp>
      <p:pic>
        <p:nvPicPr>
          <p:cNvPr id="6146" name="Picture 2" descr="HC-05 Bluetooth. Arduino. Change baud rate 38400. Send random to app -  Internet of Things - MIT App Inventor Community">
            <a:extLst>
              <a:ext uri="{FF2B5EF4-FFF2-40B4-BE49-F238E27FC236}">
                <a16:creationId xmlns:a16="http://schemas.microsoft.com/office/drawing/2014/main" id="{ED7B97B2-DACB-76D1-2798-B432A49337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803179"/>
            <a:ext cx="3854282" cy="2048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F47D7101-6FCD-6FA3-B279-67830263AC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3834" y="1735909"/>
            <a:ext cx="4449137" cy="2183449"/>
          </a:xfrm>
          <a:prstGeom prst="rect">
            <a:avLst/>
          </a:prstGeom>
        </p:spPr>
      </p:pic>
      <p:pic>
        <p:nvPicPr>
          <p:cNvPr id="3" name="Picture 2" descr="Interfacing PC with Arduino Uno using Serial Communication Port">
            <a:extLst>
              <a:ext uri="{FF2B5EF4-FFF2-40B4-BE49-F238E27FC236}">
                <a16:creationId xmlns:a16="http://schemas.microsoft.com/office/drawing/2014/main" id="{9E4F598C-3B5D-C68B-EB06-F79C18173E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32" t="30921" r="6232" b="18997"/>
          <a:stretch/>
        </p:blipFill>
        <p:spPr bwMode="auto">
          <a:xfrm>
            <a:off x="1475656" y="3852090"/>
            <a:ext cx="5492638" cy="2097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29536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B3083C-BF02-4904-859A-CA20D60B77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836712"/>
            <a:ext cx="8229600" cy="1143000"/>
          </a:xfrm>
        </p:spPr>
        <p:txBody>
          <a:bodyPr>
            <a:normAutofit/>
          </a:bodyPr>
          <a:lstStyle/>
          <a:p>
            <a:pPr algn="ctr"/>
            <a:r>
              <a:rPr lang="es-ES" sz="4400" dirty="0" err="1"/>
              <a:t>microControlador</a:t>
            </a:r>
            <a:endParaRPr lang="es-ES" sz="4400" dirty="0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38231AE3-657D-4E3F-B776-C9D6579E7B0C}"/>
              </a:ext>
            </a:extLst>
          </p:cNvPr>
          <p:cNvSpPr/>
          <p:nvPr/>
        </p:nvSpPr>
        <p:spPr>
          <a:xfrm>
            <a:off x="3497547" y="2348880"/>
            <a:ext cx="2601642" cy="240065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150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µ</a:t>
            </a:r>
            <a:r>
              <a:rPr lang="es-ES" sz="15000" dirty="0">
                <a:ln w="0"/>
                <a:solidFill>
                  <a:schemeClr val="accent2">
                    <a:lumMod val="75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27280509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0481A8-D8B3-B3EF-0E31-EF4B17FA1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3491" y="804520"/>
            <a:ext cx="6872925" cy="1049235"/>
          </a:xfrm>
        </p:spPr>
        <p:txBody>
          <a:bodyPr>
            <a:normAutofit fontScale="90000"/>
          </a:bodyPr>
          <a:lstStyle/>
          <a:p>
            <a:r>
              <a:rPr lang="es-ES" dirty="0"/>
              <a:t>SPI - </a:t>
            </a:r>
            <a:r>
              <a:rPr lang="es-ES" b="0" i="0" u="sng" dirty="0">
                <a:effectLst/>
                <a:latin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Serial </a:t>
            </a:r>
            <a:r>
              <a:rPr lang="es-ES" b="0" i="0" u="sng" dirty="0" err="1">
                <a:effectLst/>
                <a:latin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Peripheral</a:t>
            </a:r>
            <a:r>
              <a:rPr lang="es-ES" b="0" i="0" u="sng" dirty="0">
                <a:effectLst/>
                <a:latin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Interface</a:t>
            </a:r>
            <a:br>
              <a:rPr lang="es-ES" b="0" i="0" u="sng" dirty="0">
                <a:effectLst/>
                <a:latin typeface="Arial" panose="020B0604020202020204" pitchFamily="34" charset="0"/>
              </a:rPr>
            </a:br>
            <a:endParaRPr lang="es-ES" dirty="0"/>
          </a:p>
        </p:txBody>
      </p:sp>
      <p:pic>
        <p:nvPicPr>
          <p:cNvPr id="2050" name="Picture 2" descr="Basics of the SPI Communication Protocol">
            <a:extLst>
              <a:ext uri="{FF2B5EF4-FFF2-40B4-BE49-F238E27FC236}">
                <a16:creationId xmlns:a16="http://schemas.microsoft.com/office/drawing/2014/main" id="{5BCF6F62-F173-4718-BA7B-8469EB02D8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1853755"/>
            <a:ext cx="4500165" cy="4610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17087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AB2308D5-053E-7E95-3B71-D863D6F63C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32" y="908720"/>
            <a:ext cx="6872925" cy="1049235"/>
          </a:xfrm>
        </p:spPr>
        <p:txBody>
          <a:bodyPr>
            <a:normAutofit fontScale="90000"/>
          </a:bodyPr>
          <a:lstStyle/>
          <a:p>
            <a:r>
              <a:rPr lang="es-ES" dirty="0"/>
              <a:t>SPI - </a:t>
            </a:r>
            <a:r>
              <a:rPr lang="es-ES" b="0" i="0" u="sng" dirty="0">
                <a:effectLst/>
                <a:latin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Serial </a:t>
            </a:r>
            <a:r>
              <a:rPr lang="es-ES" b="0" i="0" u="sng" dirty="0" err="1">
                <a:effectLst/>
                <a:latin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Peripheral</a:t>
            </a:r>
            <a:r>
              <a:rPr lang="es-ES" b="0" i="0" u="sng" dirty="0">
                <a:effectLst/>
                <a:latin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Interface</a:t>
            </a:r>
            <a:br>
              <a:rPr lang="es-ES" b="0" i="0" u="sng" dirty="0">
                <a:effectLst/>
                <a:latin typeface="Arial" panose="020B0604020202020204" pitchFamily="34" charset="0"/>
              </a:rPr>
            </a:br>
            <a:endParaRPr lang="es-E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80B4260-5110-E891-93A2-0CB2342EB4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2590" y="2780928"/>
            <a:ext cx="5434105" cy="2756477"/>
          </a:xfrm>
          <a:prstGeom prst="rect">
            <a:avLst/>
          </a:prstGeom>
        </p:spPr>
      </p:pic>
      <p:pic>
        <p:nvPicPr>
          <p:cNvPr id="3074" name="Picture 2" descr="Arduino Driving a SPI Graphic OLED">
            <a:extLst>
              <a:ext uri="{FF2B5EF4-FFF2-40B4-BE49-F238E27FC236}">
                <a16:creationId xmlns:a16="http://schemas.microsoft.com/office/drawing/2014/main" id="{522ED2EB-607B-2533-6D71-32A2CC994E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971369"/>
            <a:ext cx="3641548" cy="3068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53946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D9BE0F-F19A-6354-81A8-0F26B48D11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FC11AA62-DE35-4484-0C51-21D645033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32" y="908720"/>
            <a:ext cx="6872925" cy="1049235"/>
          </a:xfrm>
        </p:spPr>
        <p:txBody>
          <a:bodyPr>
            <a:normAutofit fontScale="90000"/>
          </a:bodyPr>
          <a:lstStyle/>
          <a:p>
            <a:pPr algn="ctr"/>
            <a:r>
              <a:rPr lang="es-ES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I2C </a:t>
            </a:r>
            <a:r>
              <a:rPr lang="es-ES" b="0" i="0" dirty="0">
                <a:solidFill>
                  <a:srgbClr val="001D35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Inter-</a:t>
            </a:r>
            <a:r>
              <a:rPr lang="es-ES" b="0" i="0" dirty="0" err="1">
                <a:solidFill>
                  <a:srgbClr val="001D35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Integrated</a:t>
            </a:r>
            <a:r>
              <a:rPr lang="es-ES" b="0" i="0" dirty="0">
                <a:solidFill>
                  <a:srgbClr val="001D35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b="0" i="0" dirty="0" err="1">
                <a:solidFill>
                  <a:srgbClr val="001D35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Circuits</a:t>
            </a:r>
            <a:r>
              <a:rPr lang="es-ES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es-ES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ES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s-ES" b="0" i="0" dirty="0" err="1">
                <a:solidFill>
                  <a:srgbClr val="4D515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two-wire</a:t>
            </a:r>
            <a:r>
              <a:rPr lang="es-ES" b="0" i="0" dirty="0">
                <a:solidFill>
                  <a:srgbClr val="4D515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interface)</a:t>
            </a:r>
            <a:br>
              <a:rPr lang="es-ES" b="0" i="0" u="sng" dirty="0">
                <a:effectLst/>
                <a:latin typeface="Arial" panose="020B0604020202020204" pitchFamily="34" charset="0"/>
              </a:rPr>
            </a:br>
            <a:endParaRPr lang="es-ES" dirty="0"/>
          </a:p>
        </p:txBody>
      </p:sp>
      <p:pic>
        <p:nvPicPr>
          <p:cNvPr id="4098" name="Picture 2" descr="I2C: How it works and how to use it? – ensatellite">
            <a:extLst>
              <a:ext uri="{FF2B5EF4-FFF2-40B4-BE49-F238E27FC236}">
                <a16:creationId xmlns:a16="http://schemas.microsoft.com/office/drawing/2014/main" id="{D1A0B53C-49D9-BE3C-7CBE-547F83F761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748" y="1982097"/>
            <a:ext cx="8488503" cy="3729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44453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319A34-6E22-0D83-FBD7-0531DABB6D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72308433-FC97-0239-34BB-71F86817A1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32" y="908720"/>
            <a:ext cx="6872925" cy="1049235"/>
          </a:xfrm>
        </p:spPr>
        <p:txBody>
          <a:bodyPr>
            <a:normAutofit fontScale="90000"/>
          </a:bodyPr>
          <a:lstStyle/>
          <a:p>
            <a:pPr algn="ctr"/>
            <a:r>
              <a:rPr lang="es-ES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I2C </a:t>
            </a:r>
            <a:r>
              <a:rPr lang="es-ES" b="0" i="0" dirty="0">
                <a:solidFill>
                  <a:srgbClr val="001D35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Inter-</a:t>
            </a:r>
            <a:r>
              <a:rPr lang="es-ES" b="0" i="0" dirty="0" err="1">
                <a:solidFill>
                  <a:srgbClr val="001D35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Integrated</a:t>
            </a:r>
            <a:r>
              <a:rPr lang="es-ES" b="0" i="0" dirty="0">
                <a:solidFill>
                  <a:srgbClr val="001D35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b="0" i="0" dirty="0" err="1">
                <a:solidFill>
                  <a:srgbClr val="001D35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Circuits</a:t>
            </a:r>
            <a:r>
              <a:rPr lang="es-ES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es-ES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ES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s-ES" b="0" i="0" dirty="0" err="1">
                <a:solidFill>
                  <a:srgbClr val="4D515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two-wire</a:t>
            </a:r>
            <a:r>
              <a:rPr lang="es-ES" b="0" i="0" dirty="0">
                <a:solidFill>
                  <a:srgbClr val="4D515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interface)</a:t>
            </a:r>
            <a:br>
              <a:rPr lang="es-ES" b="0" i="0" u="sng" dirty="0">
                <a:effectLst/>
                <a:latin typeface="Arial" panose="020B0604020202020204" pitchFamily="34" charset="0"/>
              </a:rPr>
            </a:br>
            <a:endParaRPr lang="es-ES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2BBC7273-D58B-E229-D8A3-811AE46A3AD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065" r="7520" b="12081"/>
          <a:stretch/>
        </p:blipFill>
        <p:spPr>
          <a:xfrm>
            <a:off x="935595" y="2060848"/>
            <a:ext cx="7520997" cy="3744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2823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R7FS3A37A3A01CFM#AA0 | Microcontrolador ARM Cortex M4 32bit 96 Kb ...">
            <a:extLst>
              <a:ext uri="{FF2B5EF4-FFF2-40B4-BE49-F238E27FC236}">
                <a16:creationId xmlns:a16="http://schemas.microsoft.com/office/drawing/2014/main" id="{B1A78B89-0B1B-463D-A1FC-3FD19CB713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302" y="238864"/>
            <a:ext cx="3497647" cy="2843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 descr="Atmega328 - Wikipedia, la enciclopedia libre">
            <a:extLst>
              <a:ext uri="{FF2B5EF4-FFF2-40B4-BE49-F238E27FC236}">
                <a16:creationId xmlns:a16="http://schemas.microsoft.com/office/drawing/2014/main" id="{B4920D47-F4B2-416F-A2C5-BB8A171DDE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6321" y="337182"/>
            <a:ext cx="4085898" cy="2726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Microcontrolador ATMEGA328">
            <a:extLst>
              <a:ext uri="{FF2B5EF4-FFF2-40B4-BE49-F238E27FC236}">
                <a16:creationId xmlns:a16="http://schemas.microsoft.com/office/drawing/2014/main" id="{0A4A0CE4-237B-4936-A5B1-1E78FEB07F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4416" y="2276872"/>
            <a:ext cx="251460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 descr="Microcontrolador ATTINY85-20PU">
            <a:extLst>
              <a:ext uri="{FF2B5EF4-FFF2-40B4-BE49-F238E27FC236}">
                <a16:creationId xmlns:a16="http://schemas.microsoft.com/office/drawing/2014/main" id="{974BA571-864E-43D9-969F-7503C4BC03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87" y="3450307"/>
            <a:ext cx="1512168" cy="1961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 descr="STM32F405RGT6TR STMicroelectronics | Microcontrolador ARM Cortex ...">
            <a:extLst>
              <a:ext uri="{FF2B5EF4-FFF2-40B4-BE49-F238E27FC236}">
                <a16:creationId xmlns:a16="http://schemas.microsoft.com/office/drawing/2014/main" id="{7D5FDD81-4B37-440C-B5A1-1D18B5749B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9498" y="3017875"/>
            <a:ext cx="4229100" cy="3457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6703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R7FS3A37A3A01CFM#AA0 | Microcontrolador ARM Cortex M4 32bit 96 Kb ...">
            <a:extLst>
              <a:ext uri="{FF2B5EF4-FFF2-40B4-BE49-F238E27FC236}">
                <a16:creationId xmlns:a16="http://schemas.microsoft.com/office/drawing/2014/main" id="{B1A78B89-0B1B-463D-A1FC-3FD19CB713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9128"/>
            <a:ext cx="7920880" cy="6440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DBD139FF-74B5-44CE-9424-0B33B6D89E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5671" y="1772816"/>
            <a:ext cx="3232658" cy="2304256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0CB15EAA-8D62-44F2-B31F-796125EF0D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5736" y="1268760"/>
            <a:ext cx="4752528" cy="3387628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84DD65F3-C8C5-415A-AFEC-6AE1B23C4A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3125" y="910736"/>
            <a:ext cx="7065782" cy="5036527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9521F24C-1A66-41FE-82E6-B63BC9E7DA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265965"/>
            <a:ext cx="8377248" cy="5971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747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Conociendo El Microcontrolador Núcleo (Core) Atmega328p De Arduino ...">
            <a:extLst>
              <a:ext uri="{FF2B5EF4-FFF2-40B4-BE49-F238E27FC236}">
                <a16:creationId xmlns:a16="http://schemas.microsoft.com/office/drawing/2014/main" id="{01217FAE-318C-4594-A131-A1BA812E40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544" y="1905422"/>
            <a:ext cx="5371729" cy="3751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ADF421F0-8056-4226-8655-3BE02866276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177"/>
          <a:stretch/>
        </p:blipFill>
        <p:spPr>
          <a:xfrm>
            <a:off x="5658273" y="1556792"/>
            <a:ext cx="2714625" cy="4448944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C46A57BD-C8AB-42B4-B2BD-A2016B7298DE}"/>
              </a:ext>
            </a:extLst>
          </p:cNvPr>
          <p:cNvSpPr/>
          <p:nvPr/>
        </p:nvSpPr>
        <p:spPr>
          <a:xfrm>
            <a:off x="2771800" y="541176"/>
            <a:ext cx="404655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0" cap="none" spc="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ATMEGA328p</a:t>
            </a:r>
          </a:p>
        </p:txBody>
      </p:sp>
    </p:spTree>
    <p:extLst>
      <p:ext uri="{BB962C8B-B14F-4D97-AF65-F5344CB8AC3E}">
        <p14:creationId xmlns:p14="http://schemas.microsoft.com/office/powerpoint/2010/main" val="3445230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11156"/>
          </a:xfrm>
        </p:spPr>
        <p:txBody>
          <a:bodyPr>
            <a:normAutofit fontScale="90000"/>
          </a:bodyPr>
          <a:lstStyle/>
          <a:p>
            <a:r>
              <a:rPr lang="es-AR" dirty="0"/>
              <a:t>AVR - CPU </a:t>
            </a:r>
          </a:p>
        </p:txBody>
      </p:sp>
      <p:pic>
        <p:nvPicPr>
          <p:cNvPr id="3" name="2 Imagen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57422" y="928670"/>
            <a:ext cx="4508829" cy="51503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429204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:\Google Drive\Materias\sistemas digitales iV\Varios\ArduinoCommunity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062033"/>
            <a:ext cx="7286625" cy="308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D:\Google Drive\Materias\sistemas digitales iV\Varios\Arduino_Logo.svg_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99" y="1052736"/>
            <a:ext cx="3398041" cy="1512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44028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E3D98A10-07F5-495B-B5CB-53D64AD65A36}"/>
              </a:ext>
            </a:extLst>
          </p:cNvPr>
          <p:cNvSpPr/>
          <p:nvPr/>
        </p:nvSpPr>
        <p:spPr>
          <a:xfrm>
            <a:off x="516333" y="3429000"/>
            <a:ext cx="2016224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Electrónica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3972669F-8E46-4AB2-9C5A-8FC9FE1B48F8}"/>
              </a:ext>
            </a:extLst>
          </p:cNvPr>
          <p:cNvSpPr/>
          <p:nvPr/>
        </p:nvSpPr>
        <p:spPr>
          <a:xfrm>
            <a:off x="516333" y="2708920"/>
            <a:ext cx="2016224" cy="64807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Aplicación ASSEMBLER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6AED791E-5987-48D7-A70A-3E1A0D129F8D}"/>
              </a:ext>
            </a:extLst>
          </p:cNvPr>
          <p:cNvSpPr/>
          <p:nvPr/>
        </p:nvSpPr>
        <p:spPr>
          <a:xfrm>
            <a:off x="3397469" y="3429000"/>
            <a:ext cx="2016224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Electrónica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6A3DA7A6-E72C-47F8-AD3D-1B9861722E86}"/>
              </a:ext>
            </a:extLst>
          </p:cNvPr>
          <p:cNvSpPr/>
          <p:nvPr/>
        </p:nvSpPr>
        <p:spPr>
          <a:xfrm>
            <a:off x="3397469" y="2708920"/>
            <a:ext cx="2016224" cy="64807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Aplicación C/C++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1B69FD7F-90F1-4D7E-B77C-6F15ECD63C53}"/>
              </a:ext>
            </a:extLst>
          </p:cNvPr>
          <p:cNvSpPr/>
          <p:nvPr/>
        </p:nvSpPr>
        <p:spPr>
          <a:xfrm>
            <a:off x="6300192" y="3429000"/>
            <a:ext cx="2016224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Electrónica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7F10AA45-ED17-4CC0-9D01-B75A2113E1A3}"/>
              </a:ext>
            </a:extLst>
          </p:cNvPr>
          <p:cNvSpPr/>
          <p:nvPr/>
        </p:nvSpPr>
        <p:spPr>
          <a:xfrm>
            <a:off x="6300192" y="2708920"/>
            <a:ext cx="2016224" cy="648072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Capa abstracción 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3562A903-9180-408A-AC78-E6D3EAA25E00}"/>
              </a:ext>
            </a:extLst>
          </p:cNvPr>
          <p:cNvSpPr/>
          <p:nvPr/>
        </p:nvSpPr>
        <p:spPr>
          <a:xfrm>
            <a:off x="6300192" y="1988840"/>
            <a:ext cx="2016224" cy="64807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Aplicación C/C++</a:t>
            </a:r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74D32E23-43F3-4F1B-8343-A595E84907F5}"/>
              </a:ext>
            </a:extLst>
          </p:cNvPr>
          <p:cNvSpPr/>
          <p:nvPr/>
        </p:nvSpPr>
        <p:spPr>
          <a:xfrm>
            <a:off x="5964546" y="2420888"/>
            <a:ext cx="2687515" cy="1224136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2" name="Picture 3" descr="D:\Google Drive\Materias\sistemas digitales iV\Varios\Arduino_Logo.svg_.png">
            <a:extLst>
              <a:ext uri="{FF2B5EF4-FFF2-40B4-BE49-F238E27FC236}">
                <a16:creationId xmlns:a16="http://schemas.microsoft.com/office/drawing/2014/main" id="{59E5CA7F-EFD0-43B9-BA5A-17AB8CFAB5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0337" y="4869160"/>
            <a:ext cx="3398041" cy="1512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Conector: curvado 13">
            <a:extLst>
              <a:ext uri="{FF2B5EF4-FFF2-40B4-BE49-F238E27FC236}">
                <a16:creationId xmlns:a16="http://schemas.microsoft.com/office/drawing/2014/main" id="{54CE7CE4-BC1E-414F-957C-F2A3BA42B215}"/>
              </a:ext>
            </a:extLst>
          </p:cNvPr>
          <p:cNvCxnSpPr>
            <a:stCxn id="12" idx="0"/>
            <a:endCxn id="11" idx="6"/>
          </p:cNvCxnSpPr>
          <p:nvPr/>
        </p:nvCxnSpPr>
        <p:spPr>
          <a:xfrm rot="5400000" flipH="1" flipV="1">
            <a:off x="7097607" y="3314707"/>
            <a:ext cx="1836204" cy="1272703"/>
          </a:xfrm>
          <a:prstGeom prst="curvedConnector4">
            <a:avLst>
              <a:gd name="adj1" fmla="val 33333"/>
              <a:gd name="adj2" fmla="val 117962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8772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052736"/>
            <a:ext cx="8453013" cy="45811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4940159"/>
      </p:ext>
    </p:extLst>
  </p:cSld>
  <p:clrMapOvr>
    <a:masterClrMapping/>
  </p:clrMapOvr>
</p:sld>
</file>

<file path=ppt/theme/theme1.xml><?xml version="1.0" encoding="utf-8"?>
<a:theme xmlns:a="http://schemas.openxmlformats.org/drawingml/2006/main" name="Galería">
  <a:themeElements>
    <a:clrScheme name="Azul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Galería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ería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8795</TotalTime>
  <Words>144</Words>
  <Application>Microsoft Office PowerPoint</Application>
  <PresentationFormat>Presentación en pantalla (4:3)</PresentationFormat>
  <Paragraphs>38</Paragraphs>
  <Slides>23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23</vt:i4>
      </vt:variant>
    </vt:vector>
  </HeadingPairs>
  <TitlesOfParts>
    <vt:vector size="27" baseType="lpstr">
      <vt:lpstr>Arial</vt:lpstr>
      <vt:lpstr>Calibri</vt:lpstr>
      <vt:lpstr>Gill Sans MT</vt:lpstr>
      <vt:lpstr>Galería</vt:lpstr>
      <vt:lpstr>Presentación de PowerPoint</vt:lpstr>
      <vt:lpstr>microControlador</vt:lpstr>
      <vt:lpstr>Presentación de PowerPoint</vt:lpstr>
      <vt:lpstr>Presentación de PowerPoint</vt:lpstr>
      <vt:lpstr>Presentación de PowerPoint</vt:lpstr>
      <vt:lpstr>AVR - CPU </vt:lpstr>
      <vt:lpstr>Presentación de PowerPoint</vt:lpstr>
      <vt:lpstr>Presentación de PowerPoint</vt:lpstr>
      <vt:lpstr>Presentación de PowerPoint</vt:lpstr>
      <vt:lpstr>Presentación de PowerPoint</vt:lpstr>
      <vt:lpstr>Arduino IDE</vt:lpstr>
      <vt:lpstr>Arduino IDE</vt:lpstr>
      <vt:lpstr>Presentación de PowerPoint</vt:lpstr>
      <vt:lpstr>SENSORES</vt:lpstr>
      <vt:lpstr>TIPOS DE VARIABLES MEDIDAS</vt:lpstr>
      <vt:lpstr>SALIDAS</vt:lpstr>
      <vt:lpstr>TIPOS DE VARIABLES SALIDAS</vt:lpstr>
      <vt:lpstr>Universal Asynchronous Receiver-Transmitter (uart) </vt:lpstr>
      <vt:lpstr>Universal Asynchronous Receiver-Transmitter (uart) </vt:lpstr>
      <vt:lpstr>SPI - Serial Peripheral Interface </vt:lpstr>
      <vt:lpstr>SPI - Serial Peripheral Interface </vt:lpstr>
      <vt:lpstr>I2C Inter-Integrated Circuits  (two-wire interface) </vt:lpstr>
      <vt:lpstr>I2C Inter-Integrated Circuits  (two-wire interface)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EDUARDO VELAZQUEZ</dc:creator>
  <cp:lastModifiedBy>velazquez eduardo antonio</cp:lastModifiedBy>
  <cp:revision>101</cp:revision>
  <dcterms:created xsi:type="dcterms:W3CDTF">2015-08-27T04:01:01Z</dcterms:created>
  <dcterms:modified xsi:type="dcterms:W3CDTF">2024-12-02T23:36:02Z</dcterms:modified>
</cp:coreProperties>
</file>